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7" r:id="rId2"/>
    <p:sldId id="278" r:id="rId3"/>
    <p:sldId id="258" r:id="rId4"/>
    <p:sldId id="262" r:id="rId5"/>
    <p:sldId id="279" r:id="rId6"/>
    <p:sldId id="259" r:id="rId7"/>
    <p:sldId id="268" r:id="rId8"/>
    <p:sldId id="260" r:id="rId9"/>
    <p:sldId id="274" r:id="rId10"/>
    <p:sldId id="273" r:id="rId11"/>
    <p:sldId id="276" r:id="rId12"/>
    <p:sldId id="275" r:id="rId13"/>
    <p:sldId id="27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4A64A-DB37-4F65-A351-DD2B925A908F}" type="datetimeFigureOut">
              <a:rPr lang="fr-BE" smtClean="0"/>
              <a:pPr/>
              <a:t>14/05/2014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33C83-F759-4F99-A56B-355EF8402D34}" type="slidenum">
              <a:rPr lang="fr-BE" smtClean="0"/>
              <a:pPr/>
              <a:t>‹#›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33C83-F759-4F99-A56B-355EF8402D34}" type="slidenum">
              <a:rPr lang="fr-BE" smtClean="0"/>
              <a:pPr/>
              <a:t>11</a:t>
            </a:fld>
            <a:endParaRPr lang="fr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61824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502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76404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6353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4804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63359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0446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4785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926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871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7798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2C3D9-356F-0541-9D4F-23E1DBF1BE6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9488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079" y="101644"/>
            <a:ext cx="8229600" cy="821949"/>
          </a:xfrm>
        </p:spPr>
        <p:txBody>
          <a:bodyPr>
            <a:normAutofit/>
          </a:bodyPr>
          <a:lstStyle/>
          <a:p>
            <a:r>
              <a:rPr lang="en-US" b="1" dirty="0" smtClean="0"/>
              <a:t>1. What </a:t>
            </a:r>
            <a:r>
              <a:rPr lang="en-US" b="1" dirty="0"/>
              <a:t>to share? 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950" y="1013387"/>
            <a:ext cx="8654248" cy="5641895"/>
          </a:xfrm>
        </p:spPr>
        <p:txBody>
          <a:bodyPr>
            <a:noAutofit/>
          </a:bodyPr>
          <a:lstStyle/>
          <a:p>
            <a:pPr lvl="2" indent="-342900"/>
            <a:r>
              <a:rPr lang="en-US" sz="2800" dirty="0" smtClean="0"/>
              <a:t>PACIFIC</a:t>
            </a:r>
          </a:p>
          <a:p>
            <a:pPr lvl="3" indent="-342900"/>
            <a:r>
              <a:rPr lang="en-US" sz="2400" dirty="0" smtClean="0"/>
              <a:t>Ecosystem-based adaptation (use of traditional knowledge)</a:t>
            </a:r>
          </a:p>
          <a:p>
            <a:pPr lvl="3"/>
            <a:r>
              <a:rPr lang="en-US" sz="2400" dirty="0" smtClean="0"/>
              <a:t>Climate Change Portal</a:t>
            </a:r>
          </a:p>
          <a:p>
            <a:pPr lvl="3"/>
            <a:r>
              <a:rPr lang="en-US" sz="2400" dirty="0" smtClean="0"/>
              <a:t>USP Knowledge Centre</a:t>
            </a:r>
          </a:p>
          <a:p>
            <a:pPr lvl="3"/>
            <a:r>
              <a:rPr lang="en-US" sz="2400" dirty="0" err="1" smtClean="0"/>
              <a:t>Contextualising</a:t>
            </a:r>
            <a:r>
              <a:rPr lang="en-US" sz="2400" dirty="0" smtClean="0"/>
              <a:t> IPCC Reports into sub-regional context</a:t>
            </a:r>
          </a:p>
          <a:p>
            <a:pPr lvl="3"/>
            <a:r>
              <a:rPr lang="en-US" sz="2400" dirty="0" smtClean="0"/>
              <a:t>Cost Benefit analyses</a:t>
            </a:r>
          </a:p>
          <a:p>
            <a:pPr lvl="3"/>
            <a:r>
              <a:rPr lang="en-US" sz="2400" dirty="0" smtClean="0"/>
              <a:t>Toolkits e.g. impact and vulnerability, mainstreaming gender</a:t>
            </a:r>
          </a:p>
          <a:p>
            <a:pPr lvl="3"/>
            <a:r>
              <a:rPr lang="en-US" sz="2400" dirty="0" smtClean="0"/>
              <a:t>On-line courses </a:t>
            </a:r>
          </a:p>
          <a:p>
            <a:pPr lvl="3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421676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lvl="0"/>
            <a:r>
              <a:rPr lang="en-AU" sz="3000" dirty="0" smtClean="0"/>
              <a:t>How we go about establishing </a:t>
            </a:r>
            <a:r>
              <a:rPr lang="en-AU" sz="3000" b="1" dirty="0" smtClean="0"/>
              <a:t>M &amp; E structure</a:t>
            </a:r>
            <a:r>
              <a:rPr lang="en-AU" sz="3000" dirty="0" smtClean="0"/>
              <a:t> for GCCA activities and others – should we develop our own approaches or take on the donors (contentious)</a:t>
            </a:r>
          </a:p>
          <a:p>
            <a:pPr lvl="0"/>
            <a:r>
              <a:rPr lang="en-AU" sz="3000" dirty="0" smtClean="0"/>
              <a:t>Community engagement </a:t>
            </a:r>
          </a:p>
          <a:p>
            <a:pPr lvl="0"/>
            <a:r>
              <a:rPr lang="en-AU" sz="3000" dirty="0" smtClean="0"/>
              <a:t>Sustainability </a:t>
            </a:r>
          </a:p>
          <a:p>
            <a:r>
              <a:rPr lang="en-AU" sz="3000" dirty="0" smtClean="0"/>
              <a:t>Implementation partnerships (PPP, </a:t>
            </a:r>
            <a:r>
              <a:rPr lang="en-AU" sz="3000" dirty="0" err="1" smtClean="0"/>
              <a:t>Pri-Pri</a:t>
            </a:r>
            <a:r>
              <a:rPr lang="en-AU" sz="3000" dirty="0" smtClean="0"/>
              <a:t> P)</a:t>
            </a:r>
          </a:p>
          <a:p>
            <a:r>
              <a:rPr lang="en-AU" sz="3000" dirty="0" smtClean="0"/>
              <a:t>Develop web statistics to monitor project contribution and interaction</a:t>
            </a:r>
          </a:p>
          <a:p>
            <a:pPr marL="0" indent="0">
              <a:buNone/>
            </a:pPr>
            <a:endParaRPr lang="en-US" sz="3600" dirty="0">
              <a:solidFill>
                <a:srgbClr val="FF0000"/>
              </a:solidFill>
            </a:endParaRPr>
          </a:p>
          <a:p>
            <a:pPr lvl="0"/>
            <a:endParaRPr lang="fr-FR" sz="3400" dirty="0"/>
          </a:p>
          <a:p>
            <a:endParaRPr lang="fr-FR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6783" y="274638"/>
            <a:ext cx="8661665" cy="1143000"/>
          </a:xfrm>
        </p:spPr>
        <p:txBody>
          <a:bodyPr>
            <a:noAutofit/>
          </a:bodyPr>
          <a:lstStyle/>
          <a:p>
            <a:r>
              <a:rPr lang="en-US" sz="4000" dirty="0"/>
              <a:t>Ideas for joint action under the </a:t>
            </a:r>
            <a:r>
              <a:rPr lang="en-US" sz="4000" dirty="0" smtClean="0"/>
              <a:t>TNGs(2) </a:t>
            </a:r>
            <a:r>
              <a:rPr lang="fr-FR" sz="4000" dirty="0"/>
              <a:t/>
            </a:r>
            <a:br>
              <a:rPr lang="fr-FR" sz="4000" dirty="0"/>
            </a:br>
            <a:endParaRPr lang="en-US" sz="4000" dirty="0"/>
          </a:p>
        </p:txBody>
      </p:sp>
    </p:spTree>
    <p:extLst>
      <p:ext uri="{BB962C8B-B14F-4D97-AF65-F5344CB8AC3E}">
        <p14:creationId xmlns="" xmlns:p14="http://schemas.microsoft.com/office/powerpoint/2010/main" val="146294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070"/>
            <a:ext cx="8229600" cy="1143000"/>
          </a:xfrm>
        </p:spPr>
        <p:txBody>
          <a:bodyPr/>
          <a:lstStyle/>
          <a:p>
            <a:r>
              <a:rPr lang="en-US" dirty="0" smtClean="0"/>
              <a:t>ACTION PLAN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03267696"/>
              </p:ext>
            </p:extLst>
          </p:nvPr>
        </p:nvGraphicFramePr>
        <p:xfrm>
          <a:off x="224873" y="1078523"/>
          <a:ext cx="8619038" cy="55778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5072181"/>
                <a:gridCol w="2251477"/>
                <a:gridCol w="12953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Action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Who?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By when?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Register in Capacity4Dev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All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June’14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Establish TNG milestones and schedule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TNG coordinators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July’14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Initiate</a:t>
                      </a:r>
                      <a:r>
                        <a:rPr lang="en-US" sz="2000" baseline="0" dirty="0" smtClean="0"/>
                        <a:t> TNG discussions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TNG coordinators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June’14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Upload key documents to share onto Cap4Dev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All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July’14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Create and populate database of projects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Lead: </a:t>
                      </a:r>
                      <a:r>
                        <a:rPr lang="en-US" sz="2000" dirty="0" err="1" smtClean="0"/>
                        <a:t>tbd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Nov’14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Create and populate database</a:t>
                      </a:r>
                      <a:r>
                        <a:rPr lang="en-US" sz="2000" baseline="0" dirty="0" smtClean="0"/>
                        <a:t> of experts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Lead: </a:t>
                      </a:r>
                      <a:r>
                        <a:rPr lang="en-US" sz="2000" dirty="0" err="1" smtClean="0"/>
                        <a:t>tbd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Nov’14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Create list of climate-change</a:t>
                      </a:r>
                      <a:r>
                        <a:rPr lang="en-US" sz="2000" baseline="0" dirty="0" smtClean="0"/>
                        <a:t> responsible persons in different </a:t>
                      </a:r>
                      <a:r>
                        <a:rPr lang="en-US" sz="2000" baseline="0" dirty="0" err="1" smtClean="0"/>
                        <a:t>organisations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Nov’14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Establish common email for communications</a:t>
                      </a:r>
                      <a:r>
                        <a:rPr lang="en-US" sz="2000" baseline="0" dirty="0" smtClean="0"/>
                        <a:t> (COMESA-EAC-SADC)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Lead: </a:t>
                      </a:r>
                      <a:r>
                        <a:rPr lang="en-US" sz="2000" dirty="0" err="1" smtClean="0"/>
                        <a:t>tbd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July’14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Identify</a:t>
                      </a:r>
                      <a:r>
                        <a:rPr lang="en-US" sz="2000" baseline="0" dirty="0" smtClean="0"/>
                        <a:t> demand for </a:t>
                      </a:r>
                      <a:r>
                        <a:rPr lang="en-US" sz="2000" dirty="0" smtClean="0"/>
                        <a:t>exchange</a:t>
                      </a:r>
                      <a:r>
                        <a:rPr lang="en-US" sz="2000" baseline="0" dirty="0" smtClean="0"/>
                        <a:t> visits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Coord</a:t>
                      </a:r>
                      <a:r>
                        <a:rPr lang="en-US" sz="2000" dirty="0" smtClean="0"/>
                        <a:t>.</a:t>
                      </a:r>
                      <a:r>
                        <a:rPr lang="en-US" sz="2000" baseline="0" dirty="0" smtClean="0"/>
                        <a:t> by ACP Secretariat via TNG coordinators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Dec’14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Monitoring of networking developments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ACP Secretariat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Dec’14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3832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95558"/>
            <a:ext cx="8229600" cy="1143000"/>
          </a:xfrm>
        </p:spPr>
        <p:txBody>
          <a:bodyPr/>
          <a:lstStyle/>
          <a:p>
            <a:r>
              <a:rPr lang="fr-FR" dirty="0" smtClean="0"/>
              <a:t>Conclusion (1)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8394"/>
            <a:ext cx="8229600" cy="5445054"/>
          </a:xfrm>
        </p:spPr>
        <p:txBody>
          <a:bodyPr>
            <a:normAutofit/>
          </a:bodyPr>
          <a:lstStyle/>
          <a:p>
            <a:r>
              <a:rPr lang="en-GB" sz="2600" dirty="0" smtClean="0"/>
              <a:t>Improved communication and coordination intra regions</a:t>
            </a:r>
          </a:p>
          <a:p>
            <a:r>
              <a:rPr lang="en-GB" sz="2600" dirty="0" smtClean="0"/>
              <a:t>Achievement: better intra regional coordination and communication by working together to prepare joint presentations (improvement from RTM1)</a:t>
            </a:r>
          </a:p>
          <a:p>
            <a:r>
              <a:rPr lang="en-GB" sz="2600" dirty="0" smtClean="0"/>
              <a:t>Improvement in exchanges  and communication between the regions  during the RTM ( exp. Working groups)</a:t>
            </a:r>
          </a:p>
          <a:p>
            <a:r>
              <a:rPr lang="en-GB" sz="2600" dirty="0" smtClean="0"/>
              <a:t>Platform: on line registration of participants and explanation and how the platform works</a:t>
            </a:r>
          </a:p>
          <a:p>
            <a:r>
              <a:rPr lang="en-GB" sz="2600" dirty="0" smtClean="0"/>
              <a:t>Private groups have been set up and  common actions have also been identified by regions which can be shared using under the TNGs</a:t>
            </a:r>
          </a:p>
          <a:p>
            <a:endParaRPr lang="fr-FR" sz="2000" dirty="0"/>
          </a:p>
        </p:txBody>
      </p:sp>
    </p:spTree>
    <p:extLst>
      <p:ext uri="{BB962C8B-B14F-4D97-AF65-F5344CB8AC3E}">
        <p14:creationId xmlns="" xmlns:p14="http://schemas.microsoft.com/office/powerpoint/2010/main" val="136907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95558"/>
            <a:ext cx="8229600" cy="1143000"/>
          </a:xfrm>
        </p:spPr>
        <p:txBody>
          <a:bodyPr/>
          <a:lstStyle/>
          <a:p>
            <a:r>
              <a:rPr lang="fr-FR" dirty="0" smtClean="0"/>
              <a:t>Conclusion (2)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8394"/>
            <a:ext cx="8229600" cy="5445054"/>
          </a:xfrm>
        </p:spPr>
        <p:txBody>
          <a:bodyPr>
            <a:normAutofit/>
          </a:bodyPr>
          <a:lstStyle/>
          <a:p>
            <a:r>
              <a:rPr lang="en-GB" sz="2800" dirty="0" smtClean="0"/>
              <a:t>Synergies with other CC programmes have been identified:  exp. COMESA + EUACP energy facility</a:t>
            </a:r>
          </a:p>
          <a:p>
            <a:r>
              <a:rPr lang="en-GB" sz="2800" dirty="0" smtClean="0"/>
              <a:t>Interest raised from UNEP for collaborative action on areas of synergies</a:t>
            </a:r>
          </a:p>
          <a:p>
            <a:r>
              <a:rPr lang="en-GB" sz="2800" dirty="0" smtClean="0"/>
              <a:t>Synergies with DRR programme will be explored with ACP Secretariat </a:t>
            </a:r>
            <a:r>
              <a:rPr lang="en-GB" sz="2800" smtClean="0"/>
              <a:t>DRR programme</a:t>
            </a:r>
            <a:endParaRPr lang="en-GB" sz="2800" dirty="0" smtClean="0"/>
          </a:p>
          <a:p>
            <a:r>
              <a:rPr lang="en-GB" sz="2800" dirty="0" smtClean="0"/>
              <a:t>Each region has identified actions to share  with other regions and other CC programmes</a:t>
            </a:r>
          </a:p>
          <a:p>
            <a:r>
              <a:rPr lang="en-GB" sz="2800" dirty="0" smtClean="0"/>
              <a:t>Promotion of the services of the programmes to the regions and ACP Member States represented by embassies and missions in Brussels</a:t>
            </a:r>
          </a:p>
          <a:p>
            <a:endParaRPr lang="fr-FR" sz="2000" dirty="0"/>
          </a:p>
        </p:txBody>
      </p:sp>
    </p:spTree>
    <p:extLst>
      <p:ext uri="{BB962C8B-B14F-4D97-AF65-F5344CB8AC3E}">
        <p14:creationId xmlns="" xmlns:p14="http://schemas.microsoft.com/office/powerpoint/2010/main" val="339336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sz="2800" dirty="0" smtClean="0"/>
              <a:t>CARIBBEAN</a:t>
            </a:r>
          </a:p>
          <a:p>
            <a:pPr marL="1771650" lvl="3" indent="-514350">
              <a:buFontTx/>
              <a:buChar char="-"/>
            </a:pPr>
            <a:r>
              <a:rPr lang="en-US" sz="2400" dirty="0" smtClean="0"/>
              <a:t>CCORAL that can be a Risk Management Tool</a:t>
            </a:r>
          </a:p>
          <a:p>
            <a:pPr marL="1771650" lvl="3" indent="-514350">
              <a:buFontTx/>
              <a:buChar char="-"/>
            </a:pPr>
            <a:r>
              <a:rPr lang="en-US" sz="2400" dirty="0" smtClean="0"/>
              <a:t>The link between mitigation and adaptation</a:t>
            </a:r>
          </a:p>
          <a:p>
            <a:pPr marL="1771650" lvl="3" indent="-514350">
              <a:buFontTx/>
              <a:buChar char="-"/>
            </a:pPr>
            <a:r>
              <a:rPr lang="en-US" sz="2400" dirty="0" smtClean="0"/>
              <a:t>Experience on public-CSO and public- private partnership</a:t>
            </a:r>
          </a:p>
          <a:p>
            <a:endParaRPr lang="fr-B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2520"/>
            <a:ext cx="8229600" cy="5107208"/>
          </a:xfrm>
        </p:spPr>
        <p:txBody>
          <a:bodyPr>
            <a:normAutofit fontScale="55000" lnSpcReduction="20000"/>
          </a:bodyPr>
          <a:lstStyle/>
          <a:p>
            <a:pPr marL="857250" lvl="1" indent="-457200">
              <a:buFont typeface="Arial"/>
              <a:buChar char="•"/>
            </a:pPr>
            <a:r>
              <a:rPr lang="en-US" sz="3600" dirty="0" smtClean="0"/>
              <a:t>AFRICA</a:t>
            </a:r>
          </a:p>
          <a:p>
            <a:pPr marL="1314450" lvl="2" indent="-514350">
              <a:buFontTx/>
              <a:buChar char="-"/>
            </a:pPr>
            <a:r>
              <a:rPr lang="en-US" sz="3100" dirty="0" smtClean="0"/>
              <a:t>The use of mini-hydro as an adaptation strategy</a:t>
            </a:r>
          </a:p>
          <a:p>
            <a:pPr marL="1314450" lvl="2" indent="-514350">
              <a:buFontTx/>
              <a:buChar char="-"/>
            </a:pPr>
            <a:r>
              <a:rPr lang="en-US" sz="3100" dirty="0" smtClean="0"/>
              <a:t>Waste to energy conversion</a:t>
            </a:r>
          </a:p>
          <a:p>
            <a:pPr marL="1314450" lvl="2" indent="-514350">
              <a:buFontTx/>
              <a:buChar char="-"/>
            </a:pPr>
            <a:r>
              <a:rPr lang="en-US" sz="31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Sharing experiences on </a:t>
            </a:r>
            <a:r>
              <a:rPr lang="en-US" sz="31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agro-climatic </a:t>
            </a:r>
            <a:r>
              <a:rPr lang="en-US" sz="31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atlas </a:t>
            </a:r>
            <a:r>
              <a:rPr lang="en-US" sz="31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development</a:t>
            </a:r>
          </a:p>
          <a:p>
            <a:pPr marL="1314450" lvl="2" indent="-514350">
              <a:buFontTx/>
              <a:buChar char="-"/>
            </a:pPr>
            <a:r>
              <a:rPr lang="en-US" sz="31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Sharing </a:t>
            </a:r>
            <a:r>
              <a:rPr lang="en-US" sz="31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best </a:t>
            </a:r>
            <a:r>
              <a:rPr lang="en-US" sz="31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practices </a:t>
            </a:r>
            <a:r>
              <a:rPr lang="en-US" sz="31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to control coastal farmland degradation </a:t>
            </a:r>
            <a:r>
              <a:rPr lang="en-US" sz="31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due </a:t>
            </a:r>
            <a:r>
              <a:rPr lang="en-US" sz="31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to salinization </a:t>
            </a:r>
            <a:endParaRPr lang="en-US" sz="3100" dirty="0" smtClean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marL="1314450" lvl="2" indent="-514350">
              <a:buFontTx/>
              <a:buChar char="-"/>
            </a:pPr>
            <a:r>
              <a:rPr lang="en-US" sz="31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Sharing best practices of </a:t>
            </a:r>
            <a:r>
              <a:rPr lang="en-US" sz="3100" dirty="0" smtClean="0"/>
              <a:t>low </a:t>
            </a:r>
            <a:r>
              <a:rPr lang="en-US" sz="3100" dirty="0"/>
              <a:t>carbon </a:t>
            </a:r>
            <a:r>
              <a:rPr lang="en-US" sz="3100" dirty="0" smtClean="0"/>
              <a:t>solutions</a:t>
            </a:r>
          </a:p>
          <a:p>
            <a:pPr marL="1314450" lvl="2" indent="-514350">
              <a:buFontTx/>
              <a:buChar char="-"/>
            </a:pPr>
            <a:r>
              <a:rPr lang="en-US" sz="3100" dirty="0" smtClean="0"/>
              <a:t>Building </a:t>
            </a:r>
            <a:r>
              <a:rPr lang="en-US" sz="3100" dirty="0"/>
              <a:t>capacities of CC negotiators </a:t>
            </a:r>
            <a:endParaRPr lang="en-US" sz="3100" dirty="0" smtClean="0"/>
          </a:p>
          <a:p>
            <a:pPr marL="1314450" lvl="2" indent="-514350">
              <a:buFontTx/>
              <a:buChar char="-"/>
            </a:pPr>
            <a:r>
              <a:rPr lang="en-US" sz="3100" dirty="0" smtClean="0"/>
              <a:t>Conservation agriculture and climate-smart agriculture</a:t>
            </a:r>
          </a:p>
          <a:p>
            <a:pPr marL="1314450" lvl="2" indent="-514350">
              <a:buFontTx/>
              <a:buChar char="-"/>
            </a:pPr>
            <a:r>
              <a:rPr lang="en-US" sz="3100" dirty="0" smtClean="0"/>
              <a:t>Mainstreaming cc into planning and budgetary process</a:t>
            </a:r>
          </a:p>
          <a:p>
            <a:pPr marL="1314450" lvl="2" indent="-514350">
              <a:buFontTx/>
              <a:buChar char="-"/>
            </a:pPr>
            <a:r>
              <a:rPr lang="en-US" sz="3100" dirty="0" smtClean="0"/>
              <a:t>CILSS Platform on CC</a:t>
            </a:r>
          </a:p>
          <a:p>
            <a:pPr marL="800100" lvl="2" indent="0">
              <a:buNone/>
            </a:pPr>
            <a:endParaRPr lang="fr-FR" sz="2600" dirty="0" smtClean="0"/>
          </a:p>
          <a:p>
            <a:pPr marL="857250" lvl="1" indent="-457200">
              <a:buFont typeface="Arial"/>
              <a:buChar char="•"/>
            </a:pPr>
            <a:r>
              <a:rPr lang="en-US" sz="3600" dirty="0"/>
              <a:t>ALL</a:t>
            </a:r>
          </a:p>
          <a:p>
            <a:pPr marL="1314450" lvl="2" indent="-514350">
              <a:buFontTx/>
              <a:buChar char="-"/>
            </a:pPr>
            <a:r>
              <a:rPr lang="en-US" sz="3100" dirty="0"/>
              <a:t>Outputs from conferences and expert meetings to share with Regional Organizations</a:t>
            </a:r>
          </a:p>
          <a:p>
            <a:pPr marL="1314450" lvl="2" indent="-514350">
              <a:buFontTx/>
              <a:buChar char="-"/>
            </a:pPr>
            <a:r>
              <a:rPr lang="en-US" sz="3100" dirty="0"/>
              <a:t>Training – materials / curriculum </a:t>
            </a:r>
            <a:endParaRPr lang="en-US" sz="3100" dirty="0" smtClean="0"/>
          </a:p>
          <a:p>
            <a:pPr marL="1314450" lvl="2" indent="-514350">
              <a:buFontTx/>
              <a:buChar char="-"/>
            </a:pPr>
            <a:r>
              <a:rPr lang="en-US" sz="3100" dirty="0" smtClean="0"/>
              <a:t>UNIDO: ECOWREX Observatory for renewable energy and energy efficiency </a:t>
            </a:r>
            <a:endParaRPr lang="en-US" sz="3100" dirty="0"/>
          </a:p>
          <a:p>
            <a:pPr marL="800100" lvl="2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1314450" lvl="2" indent="-514350">
              <a:buFontTx/>
              <a:buChar char="-"/>
            </a:pPr>
            <a:endParaRPr lang="fr-FR" altLang="fr-FR" b="1" dirty="0"/>
          </a:p>
          <a:p>
            <a:pPr marL="800100" lvl="2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6079" y="101644"/>
            <a:ext cx="8229600" cy="8219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2</a:t>
            </a:r>
            <a:r>
              <a:rPr lang="en-US" b="1" dirty="0" smtClean="0"/>
              <a:t>. What to share? </a:t>
            </a:r>
            <a:endParaRPr lang="en-US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560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2. How can RTM be improved to be more effective for networking?</a:t>
            </a:r>
            <a:br>
              <a:rPr lang="en-US" b="1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6533" y="1714160"/>
            <a:ext cx="8743072" cy="489556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Share participants’ details and area of expertise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Reduce the number of presentations  and increase time for discussion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Add an extra day for preparing the meeting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Have focal points in the regional organizations on the thematic groups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Use regional expertise where possible in thematic groups (consulting experts)</a:t>
            </a:r>
          </a:p>
          <a:p>
            <a:pPr marL="342900" lvl="1" indent="-34290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Student representatives to RTM to promote sustainability</a:t>
            </a:r>
          </a:p>
          <a:p>
            <a:pPr marL="342900" lvl="1" indent="-34290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Require that the next phase II to include requirement for M&amp;E of the Programme at the project and regional levels to improve overall Programme reporting</a:t>
            </a:r>
          </a:p>
          <a:p>
            <a:pPr marL="342900" lvl="1" indent="-34290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Include Gender as an opportunity for organising discussions and build participatory discussions</a:t>
            </a:r>
          </a:p>
          <a:p>
            <a:pPr marL="342900" lvl="1" indent="-34290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200" dirty="0" smtClean="0"/>
          </a:p>
          <a:p>
            <a:pPr marL="342900" lvl="1" indent="-34290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200" dirty="0" smtClean="0"/>
          </a:p>
          <a:p>
            <a:pPr marL="342900" lvl="1" indent="-34290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200" dirty="0" smtClean="0"/>
          </a:p>
          <a:p>
            <a:pPr marL="342900" lvl="1" indent="-34290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200" dirty="0" smtClean="0"/>
          </a:p>
        </p:txBody>
      </p:sp>
    </p:spTree>
    <p:extLst>
      <p:ext uri="{BB962C8B-B14F-4D97-AF65-F5344CB8AC3E}">
        <p14:creationId xmlns="" xmlns:p14="http://schemas.microsoft.com/office/powerpoint/2010/main" val="160997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Student representatives to RTM to promote sustainability</a:t>
            </a:r>
          </a:p>
          <a:p>
            <a:pPr marL="342900" lvl="1" indent="-34290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Require that the next phase II to include requirement for M&amp;E of the Programme at the project and regional levels to improve overall Programme reporting</a:t>
            </a:r>
          </a:p>
          <a:p>
            <a:pPr marL="342900" lvl="1" indent="-34290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Include Gender as an opportunity for organising discussions and build participatory discussions</a:t>
            </a:r>
          </a:p>
          <a:p>
            <a:pPr marL="342900" lvl="1" indent="-34290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FF0000"/>
                </a:solidFill>
              </a:rPr>
              <a:t>Identify contact/focal persons in charge of CC in each organisations</a:t>
            </a:r>
          </a:p>
          <a:p>
            <a:pPr marL="342900" lvl="1" indent="-34290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200" dirty="0" smtClean="0"/>
          </a:p>
          <a:p>
            <a:pPr marL="342900" lvl="1" indent="-34290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200" dirty="0" smtClean="0"/>
          </a:p>
          <a:p>
            <a:endParaRPr lang="fr-B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dirty="0" smtClean="0"/>
              <a:t>3. How </a:t>
            </a:r>
            <a:r>
              <a:rPr lang="en-US" dirty="0"/>
              <a:t>to exchange </a:t>
            </a:r>
            <a:r>
              <a:rPr lang="en-US" dirty="0" smtClean="0"/>
              <a:t>expertise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7209"/>
          </a:xfrm>
        </p:spPr>
        <p:txBody>
          <a:bodyPr>
            <a:normAutofit fontScale="92500" lnSpcReduction="10000"/>
          </a:bodyPr>
          <a:lstStyle/>
          <a:p>
            <a:pPr lvl="1">
              <a:buFont typeface="Arial"/>
              <a:buChar char="•"/>
            </a:pPr>
            <a:r>
              <a:rPr lang="en-GB" sz="3000" dirty="0" smtClean="0"/>
              <a:t>Database (Cap4Dev platform)</a:t>
            </a:r>
          </a:p>
          <a:p>
            <a:pPr lvl="2"/>
            <a:r>
              <a:rPr lang="en-GB" sz="2600" dirty="0" smtClean="0"/>
              <a:t>Projects </a:t>
            </a:r>
          </a:p>
          <a:p>
            <a:pPr lvl="2"/>
            <a:r>
              <a:rPr lang="en-GB" sz="2600" dirty="0" smtClean="0"/>
              <a:t>Experts  - instead of using external experts use these ones in order to build internal capacity</a:t>
            </a:r>
          </a:p>
          <a:p>
            <a:pPr lvl="1">
              <a:buFont typeface="Arial"/>
              <a:buChar char="•"/>
            </a:pPr>
            <a:r>
              <a:rPr lang="en-GB" sz="3000" dirty="0" smtClean="0"/>
              <a:t>Visits</a:t>
            </a:r>
          </a:p>
          <a:p>
            <a:pPr lvl="2"/>
            <a:r>
              <a:rPr lang="en-GB" sz="2600" dirty="0" smtClean="0"/>
              <a:t>e.g. learn to use CCORAL, best practices to control </a:t>
            </a:r>
            <a:r>
              <a:rPr lang="en-GB" sz="2600" dirty="0" err="1" smtClean="0"/>
              <a:t>salinisation</a:t>
            </a:r>
            <a:r>
              <a:rPr lang="en-GB" sz="2600" dirty="0" smtClean="0"/>
              <a:t> in CILSS</a:t>
            </a:r>
          </a:p>
          <a:p>
            <a:pPr lvl="1">
              <a:buFont typeface="Arial"/>
              <a:buChar char="•"/>
            </a:pPr>
            <a:r>
              <a:rPr lang="en-GB" sz="3000" dirty="0" smtClean="0"/>
              <a:t>Use capacity4dev  - regular project fiche (private)</a:t>
            </a:r>
          </a:p>
          <a:p>
            <a:pPr lvl="1">
              <a:buFont typeface="Arial"/>
              <a:buChar char="•"/>
            </a:pPr>
            <a:r>
              <a:rPr lang="en-GB" sz="3000" dirty="0" smtClean="0"/>
              <a:t>Organisation of the TNGs</a:t>
            </a:r>
          </a:p>
          <a:p>
            <a:pPr lvl="2">
              <a:spcAft>
                <a:spcPts val="1200"/>
              </a:spcAft>
            </a:pPr>
            <a:r>
              <a:rPr lang="en-GB" sz="2600" dirty="0" smtClean="0"/>
              <a:t>Establish milestones and schedule for the TNG</a:t>
            </a:r>
          </a:p>
          <a:p>
            <a:pPr lvl="2">
              <a:spcAft>
                <a:spcPts val="1200"/>
              </a:spcAft>
            </a:pPr>
            <a:r>
              <a:rPr lang="en-GB" sz="2600" dirty="0" smtClean="0"/>
              <a:t>Assign responsibilities of the TNG</a:t>
            </a:r>
          </a:p>
          <a:p>
            <a:pPr marL="0" defTabSz="91440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fr-FR" sz="2400" dirty="0">
              <a:solidFill>
                <a:schemeClr val="dk1"/>
              </a:solidFill>
            </a:endParaRP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88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4. How to use cap4Dev for networking and coordination?</a:t>
            </a:r>
            <a:br>
              <a:rPr lang="en-US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63001"/>
            <a:ext cx="8229600" cy="4000162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Sharing:</a:t>
            </a:r>
          </a:p>
          <a:p>
            <a:pPr marL="742950" lvl="2" indent="-342900"/>
            <a:r>
              <a:rPr lang="en-US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tools</a:t>
            </a:r>
          </a:p>
          <a:p>
            <a:pPr marL="742950" lvl="2" indent="-342900"/>
            <a:r>
              <a:rPr lang="en-US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m</a:t>
            </a:r>
            <a:r>
              <a:rPr lang="en-US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ethodologies</a:t>
            </a:r>
          </a:p>
          <a:p>
            <a:pPr marL="742950" lvl="2" indent="-342900"/>
            <a:r>
              <a:rPr lang="en-US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best practices</a:t>
            </a:r>
            <a:endParaRPr lang="en-US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marL="742950" lvl="2" indent="-342900"/>
            <a:r>
              <a:rPr lang="en-US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case studies</a:t>
            </a:r>
            <a:endParaRPr lang="en-US" dirty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pPr marL="742950" lvl="2" indent="-342900"/>
            <a:r>
              <a:rPr lang="en-US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Videos</a:t>
            </a:r>
          </a:p>
          <a:p>
            <a:pPr marL="742950" lvl="2" indent="-342900"/>
            <a:r>
              <a:rPr lang="en-US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Scientific publications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An events calendar 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ACP secretariat promotes </a:t>
            </a:r>
            <a:r>
              <a:rPr lang="fr-FR" dirty="0"/>
              <a:t>the use the </a:t>
            </a:r>
            <a:r>
              <a:rPr lang="fr-FR" dirty="0" smtClean="0"/>
              <a:t>Cap4Dev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/>
              <a:t>Access to students participating to the project</a:t>
            </a:r>
            <a:r>
              <a:rPr lang="fr-FR" dirty="0"/>
              <a:t> </a:t>
            </a:r>
          </a:p>
          <a:p>
            <a:pPr marL="342900" lvl="1" indent="-342900">
              <a:buFont typeface="Arial"/>
              <a:buChar char="•"/>
            </a:pPr>
            <a:endParaRPr lang="en-US" dirty="0"/>
          </a:p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4508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6958"/>
            <a:ext cx="8229600" cy="1143000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en-US" dirty="0"/>
              <a:t>5. How can the ACP Secretariat assist?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5370"/>
            <a:ext cx="8229600" cy="5642630"/>
          </a:xfrm>
        </p:spPr>
        <p:txBody>
          <a:bodyPr>
            <a:normAutofit fontScale="77500" lnSpcReduction="20000"/>
          </a:bodyPr>
          <a:lstStyle/>
          <a:p>
            <a:pPr marL="342900" lvl="4" indent="-34290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Lead moderation of the TNGs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 Prepare a synthesis of developments (annual or semi annual ????) – can use Cap4Dev platform  - programme fiche updates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 Implementing modalities should be improved - Monitoring Reporting and Evaluation Framework for phase II of the programme to better capture outcomes  (discussions at PSC)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Facilitating exchanges (people who do the work, i.e., peer to peer exchanges)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GCCA Newsletter – Communication people in the regions should be part of </a:t>
            </a:r>
            <a:r>
              <a:rPr lang="en-GB" sz="2200" dirty="0" err="1" smtClean="0"/>
              <a:t>prepration</a:t>
            </a:r>
            <a:endParaRPr lang="en-GB" sz="2200" dirty="0" smtClean="0"/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The exchanges should be demand driven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More visibility for Intra-ACP Programme – e.g. participation in regional meetings and events by ACP Secretariat  (budget)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ACP Secretariat could mobilise funding for exchange visits  (CSF, if justified)</a:t>
            </a:r>
          </a:p>
          <a:p>
            <a:pPr lvl="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200" dirty="0" smtClean="0"/>
              <a:t>Facilitate translation of documents (French / English</a:t>
            </a:r>
            <a:r>
              <a:rPr lang="en-GB" sz="2800" dirty="0" smtClean="0"/>
              <a:t>)</a:t>
            </a:r>
          </a:p>
          <a:p>
            <a:pPr lvl="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800" dirty="0" smtClean="0"/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US" sz="2600" dirty="0" smtClean="0"/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US" sz="2600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0251" y="286501"/>
            <a:ext cx="8760373" cy="1143000"/>
          </a:xfrm>
        </p:spPr>
        <p:txBody>
          <a:bodyPr>
            <a:noAutofit/>
          </a:bodyPr>
          <a:lstStyle/>
          <a:p>
            <a:pPr lvl="0"/>
            <a:r>
              <a:rPr lang="en-US" sz="4000" dirty="0"/>
              <a:t>Ideas for joint action under the </a:t>
            </a:r>
            <a:r>
              <a:rPr lang="en-US" sz="4000" dirty="0" smtClean="0"/>
              <a:t>TNGs (1) </a:t>
            </a:r>
            <a:r>
              <a:rPr lang="fr-FR" sz="4000" dirty="0"/>
              <a:t/>
            </a:r>
            <a:br>
              <a:rPr lang="fr-FR" sz="4000" dirty="0"/>
            </a:b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607"/>
          </a:xfrm>
        </p:spPr>
        <p:txBody>
          <a:bodyPr>
            <a:normAutofit fontScale="85000" lnSpcReduction="10000"/>
          </a:bodyPr>
          <a:lstStyle/>
          <a:p>
            <a:r>
              <a:rPr lang="en-US" sz="3600" dirty="0" smtClean="0"/>
              <a:t>Gender </a:t>
            </a:r>
            <a:r>
              <a:rPr lang="en-US" sz="3600" dirty="0"/>
              <a:t>aspects mainstreamed into </a:t>
            </a:r>
            <a:r>
              <a:rPr lang="en-US" sz="3600" dirty="0" smtClean="0"/>
              <a:t>everything</a:t>
            </a:r>
          </a:p>
          <a:p>
            <a:pPr lvl="1"/>
            <a:r>
              <a:rPr lang="en-US" dirty="0" smtClean="0"/>
              <a:t>needs </a:t>
            </a:r>
            <a:r>
              <a:rPr lang="en-US" dirty="0"/>
              <a:t>more discussion/</a:t>
            </a:r>
            <a:r>
              <a:rPr lang="en-US" dirty="0" smtClean="0"/>
              <a:t>focus</a:t>
            </a:r>
          </a:p>
          <a:p>
            <a:r>
              <a:rPr lang="en-US" sz="3200" dirty="0" smtClean="0"/>
              <a:t>Holistic communication and wider dissemination of information (TNGs) </a:t>
            </a:r>
            <a:r>
              <a:rPr lang="en-US" dirty="0" smtClean="0"/>
              <a:t>to all stakeholders in our communities (take account of (using) religious and cultural aspects / elements / precepts)</a:t>
            </a:r>
          </a:p>
          <a:p>
            <a:r>
              <a:rPr lang="en-US" sz="3200" dirty="0" smtClean="0"/>
              <a:t>Share success stories from the different regions with other regions to </a:t>
            </a:r>
            <a:r>
              <a:rPr lang="en-US" sz="3200" dirty="0"/>
              <a:t>spread message about global consequences </a:t>
            </a:r>
            <a:r>
              <a:rPr lang="en-US" sz="3200" dirty="0" smtClean="0"/>
              <a:t>of cc</a:t>
            </a:r>
          </a:p>
          <a:p>
            <a:r>
              <a:rPr lang="en-US" dirty="0" smtClean="0"/>
              <a:t>Ideas </a:t>
            </a:r>
            <a:r>
              <a:rPr lang="en-US" dirty="0"/>
              <a:t>to improve participation and exchange of information in the TNGs</a:t>
            </a:r>
            <a:endParaRPr lang="fr-FR" dirty="0"/>
          </a:p>
          <a:p>
            <a:pPr lvl="1"/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40437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961</Words>
  <Application>Microsoft Office PowerPoint</Application>
  <PresentationFormat>On-screen Show (4:3)</PresentationFormat>
  <Paragraphs>141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1. What to share? </vt:lpstr>
      <vt:lpstr>Slide 2</vt:lpstr>
      <vt:lpstr>Slide 3</vt:lpstr>
      <vt:lpstr>2. How can RTM be improved to be more effective for networking? </vt:lpstr>
      <vt:lpstr>Slide 5</vt:lpstr>
      <vt:lpstr>3. How to exchange expertise ?</vt:lpstr>
      <vt:lpstr>4. How to use cap4Dev for networking and coordination? </vt:lpstr>
      <vt:lpstr>5. How can the ACP Secretariat assist?</vt:lpstr>
      <vt:lpstr>Ideas for joint action under the TNGs (1)  </vt:lpstr>
      <vt:lpstr>Ideas for joint action under the TNGs(2)  </vt:lpstr>
      <vt:lpstr>ACTION PLAN</vt:lpstr>
      <vt:lpstr>Conclusion (1)</vt:lpstr>
      <vt:lpstr>Conclusion (2)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FOR DISCUSSION</dc:title>
  <dc:creator>Juan Palerm</dc:creator>
  <cp:lastModifiedBy>ndiaye</cp:lastModifiedBy>
  <cp:revision>72</cp:revision>
  <dcterms:created xsi:type="dcterms:W3CDTF">2014-05-06T07:38:08Z</dcterms:created>
  <dcterms:modified xsi:type="dcterms:W3CDTF">2014-05-14T09:13:23Z</dcterms:modified>
</cp:coreProperties>
</file>